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90" r:id="rId4"/>
    <p:sldId id="291" r:id="rId5"/>
    <p:sldId id="289" r:id="rId6"/>
    <p:sldId id="292" r:id="rId7"/>
    <p:sldId id="257" r:id="rId8"/>
    <p:sldId id="264" r:id="rId9"/>
    <p:sldId id="268" r:id="rId10"/>
    <p:sldId id="265" r:id="rId11"/>
    <p:sldId id="273" r:id="rId12"/>
    <p:sldId id="288" r:id="rId13"/>
    <p:sldId id="274" r:id="rId14"/>
    <p:sldId id="275" r:id="rId15"/>
    <p:sldId id="278" r:id="rId16"/>
    <p:sldId id="270" r:id="rId17"/>
    <p:sldId id="269" r:id="rId18"/>
    <p:sldId id="272" r:id="rId19"/>
    <p:sldId id="271" r:id="rId20"/>
    <p:sldId id="276" r:id="rId21"/>
    <p:sldId id="277" r:id="rId22"/>
    <p:sldId id="280" r:id="rId23"/>
    <p:sldId id="279" r:id="rId24"/>
    <p:sldId id="281" r:id="rId25"/>
    <p:sldId id="282" r:id="rId26"/>
    <p:sldId id="286" r:id="rId27"/>
    <p:sldId id="285" r:id="rId28"/>
    <p:sldId id="287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AF8A20B-0125-4E7A-8B5A-715D63CEAE70}">
          <p14:sldIdLst>
            <p14:sldId id="256"/>
            <p14:sldId id="258"/>
            <p14:sldId id="290"/>
            <p14:sldId id="291"/>
            <p14:sldId id="289"/>
            <p14:sldId id="292"/>
            <p14:sldId id="257"/>
            <p14:sldId id="264"/>
            <p14:sldId id="268"/>
            <p14:sldId id="265"/>
            <p14:sldId id="273"/>
            <p14:sldId id="288"/>
            <p14:sldId id="274"/>
            <p14:sldId id="275"/>
            <p14:sldId id="278"/>
            <p14:sldId id="270"/>
            <p14:sldId id="269"/>
            <p14:sldId id="272"/>
            <p14:sldId id="271"/>
            <p14:sldId id="276"/>
            <p14:sldId id="277"/>
            <p14:sldId id="280"/>
            <p14:sldId id="279"/>
            <p14:sldId id="281"/>
            <p14:sldId id="282"/>
            <p14:sldId id="286"/>
            <p14:sldId id="285"/>
            <p14:sldId id="287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76" autoAdjust="0"/>
    <p:restoredTop sz="82752" autoAdjust="0"/>
  </p:normalViewPr>
  <p:slideViewPr>
    <p:cSldViewPr snapToGrid="0">
      <p:cViewPr varScale="1">
        <p:scale>
          <a:sx n="97" d="100"/>
          <a:sy n="97" d="100"/>
        </p:scale>
        <p:origin x="10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png>
</file>

<file path=ppt/media/image41.jpeg>
</file>

<file path=ppt/media/image42.png>
</file>

<file path=ppt/media/image43.png>
</file>

<file path=ppt/media/image4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C61AF-1996-4399-B52A-40B27C32D9B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BE3E5-8947-4827-96DB-D8FA9406F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62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R9S19dOFlcs?utm_source=unsplash&amp;utm_medium=referral&amp;utm_content=creditCopyTex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story begins with a conversation</a:t>
            </a:r>
          </a:p>
          <a:p>
            <a:endParaRPr lang="en-US" dirty="0"/>
          </a:p>
          <a:p>
            <a:r>
              <a:rPr lang="en-US" dirty="0"/>
              <a:t>What are we here to do today? </a:t>
            </a:r>
          </a:p>
          <a:p>
            <a:endParaRPr lang="en-US" dirty="0"/>
          </a:p>
          <a:p>
            <a:r>
              <a:rPr lang="en-US" dirty="0"/>
              <a:t>There are so many ways to build a web application. JavaScript is everywhere and there are so many choices. </a:t>
            </a:r>
          </a:p>
          <a:p>
            <a:endParaRPr lang="en-US" dirty="0"/>
          </a:p>
          <a:p>
            <a:r>
              <a:rPr lang="en-US" dirty="0"/>
              <a:t>This talk is about some of the architectural choices when building an Angular App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02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isn’t it. There are lots of other frameworks, including some you can deploy yourself </a:t>
            </a:r>
            <a:r>
              <a:rPr lang="en-US" dirty="0" err="1"/>
              <a:t>OpenFAAS</a:t>
            </a:r>
            <a:r>
              <a:rPr lang="en-US" dirty="0"/>
              <a:t> </a:t>
            </a:r>
          </a:p>
          <a:p>
            <a:r>
              <a:rPr lang="en-US" dirty="0"/>
              <a:t>https://headmelted.com/serverless-showdown-4a771ca561d2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742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r>
              <a:rPr lang="en-US" dirty="0"/>
              <a:t> + API + Markup</a:t>
            </a:r>
          </a:p>
          <a:p>
            <a:endParaRPr lang="en-US" dirty="0"/>
          </a:p>
          <a:p>
            <a:r>
              <a:rPr lang="en-US" dirty="0"/>
              <a:t>https://jamstack.org/</a:t>
            </a:r>
          </a:p>
          <a:p>
            <a:endParaRPr lang="en-US" dirty="0"/>
          </a:p>
          <a:p>
            <a:r>
              <a:rPr lang="en-US" dirty="0"/>
              <a:t>Statically hosted Angular files</a:t>
            </a:r>
          </a:p>
          <a:p>
            <a:r>
              <a:rPr lang="en-US" dirty="0"/>
              <a:t>Plus some sort of backend like Firebase or a FAAS Provider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019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Serverless</a:t>
            </a:r>
            <a:r>
              <a:rPr lang="en-US" dirty="0"/>
              <a:t> framework helps with vendor lock 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3325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a single responsibility service. Applications can be composed of several different services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262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4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Try to keep things in vertical slices</a:t>
            </a:r>
          </a:p>
          <a:p>
            <a:r>
              <a:rPr lang="en-US" dirty="0"/>
              <a:t>Make it easy to rescope services, boundaries change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5358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need to make it easy to build and deploy your services</a:t>
            </a:r>
          </a:p>
          <a:p>
            <a:endParaRPr lang="en-US" dirty="0"/>
          </a:p>
          <a:p>
            <a:r>
              <a:rPr lang="en-US" dirty="0"/>
              <a:t>Docker is your friend, as it provides an isolated environments and reproducible deploys</a:t>
            </a:r>
          </a:p>
          <a:p>
            <a:endParaRPr lang="en-US" dirty="0"/>
          </a:p>
          <a:p>
            <a:r>
              <a:rPr lang="en-US" dirty="0"/>
              <a:t>Other CI tools are okay too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558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can’t do it all, but we can focus on a few of these questions. </a:t>
            </a:r>
          </a:p>
          <a:p>
            <a:endParaRPr lang="en-US" dirty="0"/>
          </a:p>
          <a:p>
            <a:r>
              <a:rPr lang="en-US" dirty="0"/>
              <a:t>We’re going to look at integrating front end architecture with back end services.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741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can’t do it all, but we can focus on a few of these questions. </a:t>
            </a:r>
          </a:p>
          <a:p>
            <a:endParaRPr lang="en-US" dirty="0"/>
          </a:p>
          <a:p>
            <a:r>
              <a:rPr lang="en-US" dirty="0"/>
              <a:t>We’re going to look at integrating front end architecture with back end services.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637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Going to focus on the basic architecture of Angular and how to mix it up with .NET Core. </a:t>
            </a:r>
          </a:p>
          <a:p>
            <a:r>
              <a:rPr lang="en-US" dirty="0"/>
              <a:t>Overview, </a:t>
            </a:r>
          </a:p>
          <a:p>
            <a:r>
              <a:rPr lang="en-US" dirty="0"/>
              <a:t>Then three major architectural styles </a:t>
            </a:r>
          </a:p>
          <a:p>
            <a:r>
              <a:rPr lang="en-US" dirty="0"/>
              <a:t>By the end, you’ll have a whole slew of ways to build a web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646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Angular, not old Angular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362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Angular applications are a series of components and services, housed within modules. </a:t>
            </a:r>
          </a:p>
          <a:p>
            <a:endParaRPr lang="en-US" dirty="0"/>
          </a:p>
          <a:p>
            <a:r>
              <a:rPr lang="en-US" dirty="0"/>
              <a:t>Each component is composed of smaller components and each module is composed of smaller modules.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478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Dawn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Armfield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1598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have lots of modules and internal structure, but it’s one app at the end of the day. </a:t>
            </a:r>
          </a:p>
          <a:p>
            <a:r>
              <a:rPr lang="en-US" dirty="0"/>
              <a:t>Even argue that SOA where you have a service backing an MVC app is still a monolith.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127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Doesn’t mean no servers, just no servers for you to deal with. </a:t>
            </a:r>
          </a:p>
          <a:p>
            <a:endParaRPr lang="en-US" dirty="0"/>
          </a:p>
          <a:p>
            <a:r>
              <a:rPr lang="en-US" dirty="0"/>
              <a:t>Also </a:t>
            </a:r>
            <a:r>
              <a:rPr lang="en-US" dirty="0" err="1"/>
              <a:t>reffered</a:t>
            </a:r>
            <a:r>
              <a:rPr lang="en-US" dirty="0"/>
              <a:t> to as FAAS (functions as a service)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BE3E5-8947-4827-96DB-D8FA9406F55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73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56F27-E1FE-4F68-8B7D-D0394F405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C65260-381F-48DE-93BC-651A1B713F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1C012-6290-461A-BDCD-6CD4FED5B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DD6C3-04FF-40D4-94D5-63159D96D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12A2-5B6B-4EFC-AC7C-5B63C28D9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2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36515-2494-43C7-ABC6-B3FD4837C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77ADD5-E1CE-48EF-BA77-1EABCF91B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814DD-810C-44C6-9744-E1C14B630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1CB67-BC96-4E63-A22F-223F70CA2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D2FA4-35DD-4C62-87B1-5B6382721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560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AB2D29-8FFA-4AFC-9C86-DC78F7D6F8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7DD5E2-AF4A-4808-ADEC-4B004DB823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B93BA-B05C-4EA5-9F88-622C62B6D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D2B30-B65E-4156-8B25-B63F7D797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250E5-B94B-4E98-B162-3CFE84BD2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249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8ECFE-1999-4720-BF39-B2E251CE0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5BB75-052C-4B0A-9516-15A125094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CDD48-0080-40E6-9E59-E2085C566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5AC4E-8029-4420-B70E-4DC725EC9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81F2B-6517-4A3E-907B-63A8F4B1C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702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0F449-CB3C-4EEE-9B26-44AA905CE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0644A-CFCB-4EEF-8CAF-7B6C03609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22228-47E6-4174-BE2C-92F665FD0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19427-1635-446F-A42A-5C2AF344B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B657EE-FCD5-4F49-A957-BB8B26530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76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64DB8-5267-4DAE-921E-BDF50BA3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1F747-54CE-4B7E-AC79-CCB4B99421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84561C-C1C9-45EA-9658-7D7D891B6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0F593-33C9-4B66-A31F-68BABD84E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3B5E30-4AB1-4F37-BDA1-14F567521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C17101-0CC1-44CC-8F72-C676AC21A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275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C942E-6283-4825-96DD-6516928D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BA2BA3-6A21-483E-A972-DCA334915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D5BB50-ADA0-485C-8AD1-8F062C0F6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D34B02-9933-4988-9318-3C748A9890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1D6365-36EC-4283-A0B9-34174F772F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DE094F-79F3-4752-BAAE-C3C68E351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2AA878-98D5-45BA-8A20-BFF006210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490E11-08BC-4195-A066-AB210A040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11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912DD-19F6-4F38-BCFA-1D52B500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D12C02-DBA5-4E1A-8BF2-8894F0C5C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9294AC-2322-412C-B93B-BA7111790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FBFBFA-E487-4064-85E1-AAB02AFC5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110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8EEF63-F496-4585-BA70-6EDB40FB9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4B6E78-D199-46DB-A185-7C16DB02F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5BE46E-CFE7-4C3F-91D8-7D3AAD4AE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40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17A27-7AE8-4244-B1AD-686BB9EAB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C55EA-A9A7-4396-97D2-13F45C89E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B79EC2-F12C-452A-8B8E-D278717BDC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2E5BB3-991E-418B-BBE8-1407382CE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C40A20-4A1B-4865-BD86-59E77B277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A0D633-0D17-47E7-825E-48411D247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877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4D148-556A-406A-84D6-ECD7163A4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A1308D-6EA9-433A-BE9D-4556E1D1A4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B2A60-085D-4FB9-AD84-3C6E8ED36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A86FBD-365F-4F00-96BA-668EA9B48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FB6AB-613B-4E0B-B6A9-2135B568C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50F9D-9017-4823-BE47-5B3B89F6A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880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D06DF1-F1B8-4B5A-854A-6CA89158E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96CCF-3D35-47B7-9A6D-194B6AA43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AA925-4233-4C75-8188-8D43537A6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48CD4-E78A-4DE9-9859-FB6AE22CA62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8AA51-69EF-4A8F-9DE9-004228BD9B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223A0-1CAA-4B23-8A87-D5F7EBC16F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5B4824-C0AB-41EE-A8FA-5C886838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49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18" Type="http://schemas.openxmlformats.org/officeDocument/2006/relationships/image" Target="../media/image25.png"/><Relationship Id="rId3" Type="http://schemas.openxmlformats.org/officeDocument/2006/relationships/image" Target="../media/image10.svg"/><Relationship Id="rId21" Type="http://schemas.openxmlformats.org/officeDocument/2006/relationships/image" Target="../media/image28.sv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17" Type="http://schemas.openxmlformats.org/officeDocument/2006/relationships/image" Target="../media/image24.svg"/><Relationship Id="rId25" Type="http://schemas.openxmlformats.org/officeDocument/2006/relationships/image" Target="../media/image32.svg"/><Relationship Id="rId2" Type="http://schemas.openxmlformats.org/officeDocument/2006/relationships/image" Target="../media/image9.png"/><Relationship Id="rId16" Type="http://schemas.openxmlformats.org/officeDocument/2006/relationships/image" Target="../media/image23.png"/><Relationship Id="rId20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24" Type="http://schemas.openxmlformats.org/officeDocument/2006/relationships/image" Target="../media/image31.png"/><Relationship Id="rId5" Type="http://schemas.openxmlformats.org/officeDocument/2006/relationships/image" Target="../media/image12.svg"/><Relationship Id="rId15" Type="http://schemas.openxmlformats.org/officeDocument/2006/relationships/image" Target="../media/image22.svg"/><Relationship Id="rId23" Type="http://schemas.openxmlformats.org/officeDocument/2006/relationships/image" Target="../media/image30.svg"/><Relationship Id="rId10" Type="http://schemas.openxmlformats.org/officeDocument/2006/relationships/image" Target="../media/image17.png"/><Relationship Id="rId19" Type="http://schemas.openxmlformats.org/officeDocument/2006/relationships/image" Target="../media/image26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Relationship Id="rId14" Type="http://schemas.openxmlformats.org/officeDocument/2006/relationships/image" Target="../media/image21.png"/><Relationship Id="rId22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6ED3C-A0A9-4914-974A-AC3C652EEF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78970"/>
          </a:xfrm>
        </p:spPr>
        <p:txBody>
          <a:bodyPr>
            <a:noAutofit/>
          </a:bodyPr>
          <a:lstStyle/>
          <a:p>
            <a:r>
              <a:rPr lang="en-US" sz="4800" cap="all" dirty="0"/>
              <a:t>WEB APPLICATION ARCHITECTURE PATTERNS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D8B50E-ABE8-4AFE-A8F8-BC6893946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90044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cap="all" dirty="0"/>
              <a:t>WITH ANGULAR AND ASP.NET CORE</a:t>
            </a:r>
            <a:endParaRPr lang="en-US" sz="3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E9B5C2-2F81-4040-BB19-1D5609014A51}"/>
              </a:ext>
            </a:extLst>
          </p:cNvPr>
          <p:cNvSpPr/>
          <p:nvPr/>
        </p:nvSpPr>
        <p:spPr>
          <a:xfrm>
            <a:off x="1524000" y="4913487"/>
            <a:ext cx="876017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Dustin Ewers</a:t>
            </a:r>
          </a:p>
          <a:p>
            <a:r>
              <a:rPr lang="en-US" sz="2000" dirty="0"/>
              <a:t>Consultant @ </a:t>
            </a:r>
            <a:r>
              <a:rPr lang="en-US" sz="2000" dirty="0" err="1"/>
              <a:t>Centare</a:t>
            </a:r>
            <a:endParaRPr lang="en-US" sz="2000" dirty="0"/>
          </a:p>
          <a:p>
            <a:r>
              <a:rPr lang="en-US" sz="2000" dirty="0"/>
              <a:t>Code: https://github.com/DustinEwers/angular-and-dotnet</a:t>
            </a:r>
          </a:p>
          <a:p>
            <a:r>
              <a:rPr lang="en-US" sz="2000" dirty="0"/>
              <a:t>Website: www.dustinewers.com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978309F-A3D0-41C5-A1B4-925280DBE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9429" y="4645751"/>
            <a:ext cx="1428571" cy="1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294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7BFDC-7E9E-4DEF-83A8-00AA1F14B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Overview</a:t>
            </a:r>
          </a:p>
        </p:txBody>
      </p:sp>
      <p:pic>
        <p:nvPicPr>
          <p:cNvPr id="2050" name="Picture 2" descr="overview">
            <a:extLst>
              <a:ext uri="{FF2B5EF4-FFF2-40B4-BE49-F238E27FC236}">
                <a16:creationId xmlns:a16="http://schemas.microsoft.com/office/drawing/2014/main" id="{2F3AEEB5-4796-4975-B4FF-F9B7D2B5C31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0588" y="1382078"/>
            <a:ext cx="10030823" cy="510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762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1FE28-E912-4C9E-9512-6F4335C9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 Web Apps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97E8BF-A1FB-4F16-98D7-6D468E0B23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the old ways are the best ways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730821-996B-46E9-97B0-93FF90AE86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42168" y="2368140"/>
            <a:ext cx="3803346" cy="372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69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A9E902F-C0E1-4F91-A767-07B12D3B22B9}"/>
              </a:ext>
            </a:extLst>
          </p:cNvPr>
          <p:cNvSpPr/>
          <p:nvPr/>
        </p:nvSpPr>
        <p:spPr>
          <a:xfrm>
            <a:off x="3430905" y="605790"/>
            <a:ext cx="5097780" cy="59436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70F61-DFC1-4850-912B-F8CBD1358114}"/>
              </a:ext>
            </a:extLst>
          </p:cNvPr>
          <p:cNvSpPr/>
          <p:nvPr/>
        </p:nvSpPr>
        <p:spPr>
          <a:xfrm>
            <a:off x="3783669" y="2907030"/>
            <a:ext cx="1223624" cy="1314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E3F759-9DD6-4E96-9604-6E03D71ECC18}"/>
              </a:ext>
            </a:extLst>
          </p:cNvPr>
          <p:cNvSpPr/>
          <p:nvPr/>
        </p:nvSpPr>
        <p:spPr>
          <a:xfrm>
            <a:off x="3776456" y="1040130"/>
            <a:ext cx="4389019" cy="13487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Interface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1B18E9-BB1D-4093-AF2A-47CD25B360F1}"/>
              </a:ext>
            </a:extLst>
          </p:cNvPr>
          <p:cNvSpPr/>
          <p:nvPr/>
        </p:nvSpPr>
        <p:spPr>
          <a:xfrm>
            <a:off x="3776456" y="4777740"/>
            <a:ext cx="4389019" cy="14516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Layer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702318-BC99-4021-921C-D60147EE2816}"/>
              </a:ext>
            </a:extLst>
          </p:cNvPr>
          <p:cNvSpPr/>
          <p:nvPr/>
        </p:nvSpPr>
        <p:spPr>
          <a:xfrm>
            <a:off x="5367334" y="2907030"/>
            <a:ext cx="1223624" cy="1314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D14FF9-7BDC-4DAB-A652-084162C5CD95}"/>
              </a:ext>
            </a:extLst>
          </p:cNvPr>
          <p:cNvSpPr/>
          <p:nvPr/>
        </p:nvSpPr>
        <p:spPr>
          <a:xfrm>
            <a:off x="6941851" y="2926080"/>
            <a:ext cx="1223624" cy="1314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63D871-824B-4C9A-B598-18AEBA83608D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4394225" y="4221480"/>
            <a:ext cx="1256" cy="5562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D099B6-783A-43E2-BF5E-7693BA622F77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4394225" y="2388870"/>
            <a:ext cx="1256" cy="5181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E519E2-F664-41C6-A29C-9948FDE0ED0A}"/>
              </a:ext>
            </a:extLst>
          </p:cNvPr>
          <p:cNvCxnSpPr>
            <a:cxnSpLocks/>
          </p:cNvCxnSpPr>
          <p:nvPr/>
        </p:nvCxnSpPr>
        <p:spPr>
          <a:xfrm>
            <a:off x="7561932" y="4240530"/>
            <a:ext cx="0" cy="5562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5557A4A-99D9-4CA1-AB2F-170916F59610}"/>
              </a:ext>
            </a:extLst>
          </p:cNvPr>
          <p:cNvCxnSpPr>
            <a:cxnSpLocks/>
          </p:cNvCxnSpPr>
          <p:nvPr/>
        </p:nvCxnSpPr>
        <p:spPr>
          <a:xfrm>
            <a:off x="5979795" y="4221480"/>
            <a:ext cx="0" cy="5562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7AA1A13-0778-4441-9CD3-D34655B935AA}"/>
              </a:ext>
            </a:extLst>
          </p:cNvPr>
          <p:cNvCxnSpPr>
            <a:cxnSpLocks/>
          </p:cNvCxnSpPr>
          <p:nvPr/>
        </p:nvCxnSpPr>
        <p:spPr>
          <a:xfrm>
            <a:off x="7575267" y="2407920"/>
            <a:ext cx="0" cy="5181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0DA2C1D-9434-4816-A426-C491A89A28B2}"/>
              </a:ext>
            </a:extLst>
          </p:cNvPr>
          <p:cNvCxnSpPr>
            <a:cxnSpLocks/>
          </p:cNvCxnSpPr>
          <p:nvPr/>
        </p:nvCxnSpPr>
        <p:spPr>
          <a:xfrm>
            <a:off x="5983605" y="2388870"/>
            <a:ext cx="0" cy="5181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8973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AA96-0B30-4A04-BDB2-63ECBACD0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3B1B7-6524-4460-8BE5-9D1B9248E4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Everything is one place</a:t>
            </a:r>
          </a:p>
          <a:p>
            <a:pPr marL="0" indent="0">
              <a:buNone/>
            </a:pPr>
            <a:r>
              <a:rPr lang="en-US" dirty="0"/>
              <a:t>Easy to refactor</a:t>
            </a:r>
          </a:p>
          <a:p>
            <a:pPr marL="0" indent="0">
              <a:buNone/>
            </a:pPr>
            <a:r>
              <a:rPr lang="en-US" dirty="0"/>
              <a:t>Easy to deploy</a:t>
            </a:r>
          </a:p>
        </p:txBody>
      </p:sp>
    </p:spTree>
    <p:extLst>
      <p:ext uri="{BB962C8B-B14F-4D97-AF65-F5344CB8AC3E}">
        <p14:creationId xmlns:p14="http://schemas.microsoft.com/office/powerpoint/2010/main" val="1111079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90C71-4DC4-4D0A-B34C-AA9464551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5996E-557B-4C67-A738-B40956A21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Scalability Sucks</a:t>
            </a:r>
          </a:p>
          <a:p>
            <a:pPr marL="0" indent="0">
              <a:buNone/>
            </a:pPr>
            <a:r>
              <a:rPr lang="en-US" dirty="0"/>
              <a:t>Complexity</a:t>
            </a:r>
          </a:p>
          <a:p>
            <a:pPr marL="0" indent="0">
              <a:buNone/>
            </a:pPr>
            <a:r>
              <a:rPr lang="en-US" dirty="0"/>
              <a:t>Tight coupling</a:t>
            </a:r>
          </a:p>
        </p:txBody>
      </p:sp>
    </p:spTree>
    <p:extLst>
      <p:ext uri="{BB962C8B-B14F-4D97-AF65-F5344CB8AC3E}">
        <p14:creationId xmlns:p14="http://schemas.microsoft.com/office/powerpoint/2010/main" val="4257488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C1530-CA4C-4535-841E-794A48810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697" y="2793692"/>
            <a:ext cx="10515600" cy="13255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68488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CB0BB-48BB-4E0A-84FA-E9F59ECA4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Serverless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43AF3-F60D-457D-BF4D-E75EB3B8E9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Servers, we don’t need no stinking servers!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33A986-E2E9-4774-89AF-8D9743FDAB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6251" y="1851568"/>
            <a:ext cx="3811199" cy="423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77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r. Evil Air Quotes - What is &quot;serverless&quot;">
            <a:extLst>
              <a:ext uri="{FF2B5EF4-FFF2-40B4-BE49-F238E27FC236}">
                <a16:creationId xmlns:a16="http://schemas.microsoft.com/office/drawing/2014/main" id="{3E85B032-28C2-42E8-877C-AAA567122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77651" y="1144842"/>
            <a:ext cx="6036699" cy="4883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1737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24174-03C7-44AC-8D54-69DADAD76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FAAS Providers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61E39D-1862-4B9E-A8B0-373919224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555230" cy="823912"/>
          </a:xfrm>
        </p:spPr>
        <p:txBody>
          <a:bodyPr/>
          <a:lstStyle/>
          <a:p>
            <a:r>
              <a:rPr lang="en-US" dirty="0"/>
              <a:t>AWS Lambda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1848C-CAEF-42D4-B1E8-061E8EF12E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3555230" cy="36845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Node.js </a:t>
            </a:r>
          </a:p>
          <a:p>
            <a:pPr marL="0" indent="0">
              <a:buNone/>
            </a:pPr>
            <a:r>
              <a:rPr lang="en-US" dirty="0"/>
              <a:t>Python</a:t>
            </a:r>
          </a:p>
          <a:p>
            <a:pPr marL="0" indent="0">
              <a:buNone/>
            </a:pPr>
            <a:r>
              <a:rPr lang="en-US" dirty="0"/>
              <a:t>Java</a:t>
            </a:r>
          </a:p>
          <a:p>
            <a:pPr marL="0" indent="0">
              <a:buNone/>
            </a:pPr>
            <a:r>
              <a:rPr lang="en-US" dirty="0"/>
              <a:t>.NET Core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33BF83-0B6C-4CDF-978E-F8D8056818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67173" y="1690688"/>
            <a:ext cx="3477294" cy="823912"/>
          </a:xfrm>
        </p:spPr>
        <p:txBody>
          <a:bodyPr/>
          <a:lstStyle/>
          <a:p>
            <a:r>
              <a:rPr lang="en-US" dirty="0"/>
              <a:t>Google Cloud Functions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422F78-D318-4224-ADEE-B67E1FBA2F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1096" y="2505075"/>
            <a:ext cx="3513370" cy="36845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JavaScript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698D8EE-7B4D-4419-B6FD-F1C6064247AE}"/>
              </a:ext>
            </a:extLst>
          </p:cNvPr>
          <p:cNvSpPr txBox="1">
            <a:spLocks/>
          </p:cNvSpPr>
          <p:nvPr/>
        </p:nvSpPr>
        <p:spPr>
          <a:xfrm>
            <a:off x="7980543" y="1690688"/>
            <a:ext cx="2982351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Azure Functions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2B8756CB-40F0-4C4C-A05F-F9508DEABDEB}"/>
              </a:ext>
            </a:extLst>
          </p:cNvPr>
          <p:cNvSpPr txBox="1">
            <a:spLocks/>
          </p:cNvSpPr>
          <p:nvPr/>
        </p:nvSpPr>
        <p:spPr>
          <a:xfrm>
            <a:off x="7944466" y="2505075"/>
            <a:ext cx="3513370" cy="3684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Node.js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C#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F#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Python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PHP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Bash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Batch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Powershell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189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D071A-09EF-4DEE-9CF8-E299EFEB5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JAM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F64A0-AB5F-472F-AE3A-D6A3F7B04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84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J</a:t>
            </a:r>
            <a:r>
              <a:rPr lang="en-US" sz="3600" dirty="0"/>
              <a:t>avaScript</a:t>
            </a:r>
          </a:p>
          <a:p>
            <a:pPr marL="0" indent="0">
              <a:buNone/>
            </a:pPr>
            <a:r>
              <a:rPr lang="en-US" sz="3600" b="1" dirty="0"/>
              <a:t>A</a:t>
            </a:r>
            <a:r>
              <a:rPr lang="en-US" sz="3600" dirty="0"/>
              <a:t>PIs</a:t>
            </a:r>
          </a:p>
          <a:p>
            <a:pPr marL="0" indent="0">
              <a:buNone/>
            </a:pPr>
            <a:r>
              <a:rPr lang="en-US" sz="3600" b="1" dirty="0"/>
              <a:t>M</a:t>
            </a:r>
            <a:r>
              <a:rPr lang="en-US" sz="3600" dirty="0"/>
              <a:t>arkup</a:t>
            </a:r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8173405B-3B7D-420D-BEB7-69D2EFC03D9B}"/>
              </a:ext>
            </a:extLst>
          </p:cNvPr>
          <p:cNvSpPr/>
          <p:nvPr/>
        </p:nvSpPr>
        <p:spPr>
          <a:xfrm>
            <a:off x="2536723" y="3999014"/>
            <a:ext cx="2448232" cy="161249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54F6BB-09B2-49BD-B17F-13EC4FDB6252}"/>
              </a:ext>
            </a:extLst>
          </p:cNvPr>
          <p:cNvSpPr/>
          <p:nvPr/>
        </p:nvSpPr>
        <p:spPr>
          <a:xfrm>
            <a:off x="5958348" y="3999014"/>
            <a:ext cx="2605549" cy="159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Static Frontend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0AEE79-E192-47B5-9F4D-480D3FE19C04}"/>
              </a:ext>
            </a:extLst>
          </p:cNvPr>
          <p:cNvCxnSpPr>
            <a:cxnSpLocks/>
            <a:stCxn id="4" idx="0"/>
            <a:endCxn id="5" idx="1"/>
          </p:cNvCxnSpPr>
          <p:nvPr/>
        </p:nvCxnSpPr>
        <p:spPr>
          <a:xfrm flipV="1">
            <a:off x="4982915" y="4796785"/>
            <a:ext cx="975433" cy="8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144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64" name="Group 6163">
            <a:extLst>
              <a:ext uri="{FF2B5EF4-FFF2-40B4-BE49-F238E27FC236}">
                <a16:creationId xmlns:a16="http://schemas.microsoft.com/office/drawing/2014/main" id="{E9503B06-8518-418B-8D05-516C6173DC82}"/>
              </a:ext>
            </a:extLst>
          </p:cNvPr>
          <p:cNvGrpSpPr/>
          <p:nvPr/>
        </p:nvGrpSpPr>
        <p:grpSpPr>
          <a:xfrm>
            <a:off x="4171976" y="747856"/>
            <a:ext cx="3848048" cy="5204491"/>
            <a:chOff x="4495748" y="1296465"/>
            <a:chExt cx="2918460" cy="3947222"/>
          </a:xfrm>
        </p:grpSpPr>
        <p:pic>
          <p:nvPicPr>
            <p:cNvPr id="4" name="Graphic 3" descr="Man">
              <a:extLst>
                <a:ext uri="{FF2B5EF4-FFF2-40B4-BE49-F238E27FC236}">
                  <a16:creationId xmlns:a16="http://schemas.microsoft.com/office/drawing/2014/main" id="{2BAF02D0-CF9A-4725-B591-3D0A1B549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495748" y="3380597"/>
              <a:ext cx="1863090" cy="1863090"/>
            </a:xfrm>
            <a:prstGeom prst="rect">
              <a:avLst/>
            </a:prstGeom>
          </p:spPr>
        </p:pic>
        <p:pic>
          <p:nvPicPr>
            <p:cNvPr id="6" name="Graphic 5" descr="Thought bubble">
              <a:extLst>
                <a:ext uri="{FF2B5EF4-FFF2-40B4-BE49-F238E27FC236}">
                  <a16:creationId xmlns:a16="http://schemas.microsoft.com/office/drawing/2014/main" id="{E3B1D9BB-20AE-42F5-BC78-31DC86D191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03468" y="1296465"/>
              <a:ext cx="2110740" cy="2228850"/>
            </a:xfrm>
            <a:prstGeom prst="rect">
              <a:avLst/>
            </a:prstGeom>
          </p:spPr>
        </p:pic>
        <p:pic>
          <p:nvPicPr>
            <p:cNvPr id="8" name="Graphic 7" descr="World">
              <a:extLst>
                <a:ext uri="{FF2B5EF4-FFF2-40B4-BE49-F238E27FC236}">
                  <a16:creationId xmlns:a16="http://schemas.microsoft.com/office/drawing/2014/main" id="{1E13F22F-408A-4D0B-AD48-A8D3543606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901638" y="1733472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9128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11834-B6DD-492D-A558-F4464CFE2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9ADCC-C3D5-4295-B702-8A8C4FAE2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Fast development cycle </a:t>
            </a:r>
          </a:p>
          <a:p>
            <a:pPr marL="0" indent="0">
              <a:buNone/>
            </a:pPr>
            <a:r>
              <a:rPr lang="en-US" dirty="0"/>
              <a:t>Functions abstract the need to manage servers</a:t>
            </a:r>
          </a:p>
          <a:p>
            <a:pPr marL="0" indent="0">
              <a:buNone/>
            </a:pPr>
            <a:r>
              <a:rPr lang="en-US" dirty="0"/>
              <a:t>Easy to scale</a:t>
            </a:r>
          </a:p>
        </p:txBody>
      </p:sp>
    </p:spTree>
    <p:extLst>
      <p:ext uri="{BB962C8B-B14F-4D97-AF65-F5344CB8AC3E}">
        <p14:creationId xmlns:p14="http://schemas.microsoft.com/office/powerpoint/2010/main" val="1498255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CA73D-3978-4863-AA55-DB5EA2CEE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4A876-2104-44BB-BFCB-4ED2595FB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Testing</a:t>
            </a:r>
          </a:p>
          <a:p>
            <a:pPr marL="0" indent="0">
              <a:buNone/>
            </a:pPr>
            <a:r>
              <a:rPr lang="en-US" dirty="0"/>
              <a:t>Vendor lock in</a:t>
            </a:r>
          </a:p>
          <a:p>
            <a:pPr marL="0" indent="0">
              <a:buNone/>
            </a:pPr>
            <a:r>
              <a:rPr lang="en-US" dirty="0"/>
              <a:t>Hard to calculate pricing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4261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EA245-DDB9-4F2F-8933-B8E5C216A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79909-B5DA-47DB-8FD7-1C7D77F485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Small is the new big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9109C9-C1C6-4BD8-9AB9-02A55AE668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47550" y="2316778"/>
            <a:ext cx="4399900" cy="378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9276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1DAF1-D1AA-487B-A4F0-ABE6D0A4A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845" y="709254"/>
            <a:ext cx="10515600" cy="1325563"/>
          </a:xfrm>
        </p:spPr>
        <p:txBody>
          <a:bodyPr/>
          <a:lstStyle/>
          <a:p>
            <a:r>
              <a:rPr lang="en-US" dirty="0"/>
              <a:t>Microservice Architecture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8E5412-928B-4BB9-93AD-83D715DF6255}"/>
              </a:ext>
            </a:extLst>
          </p:cNvPr>
          <p:cNvSpPr/>
          <p:nvPr/>
        </p:nvSpPr>
        <p:spPr>
          <a:xfrm>
            <a:off x="3824749" y="2241755"/>
            <a:ext cx="1563329" cy="10913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AC933A-B428-439D-9D62-B20D4EF1815C}"/>
              </a:ext>
            </a:extLst>
          </p:cNvPr>
          <p:cNvSpPr/>
          <p:nvPr/>
        </p:nvSpPr>
        <p:spPr>
          <a:xfrm>
            <a:off x="3824748" y="4965291"/>
            <a:ext cx="1563329" cy="10913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584D4B-3573-4C16-B78E-088DDA34866D}"/>
              </a:ext>
            </a:extLst>
          </p:cNvPr>
          <p:cNvSpPr/>
          <p:nvPr/>
        </p:nvSpPr>
        <p:spPr>
          <a:xfrm>
            <a:off x="3824748" y="3672809"/>
            <a:ext cx="1563329" cy="10913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</a:t>
            </a:r>
          </a:p>
        </p:txBody>
      </p:sp>
      <p:sp>
        <p:nvSpPr>
          <p:cNvPr id="8" name="Cylinder 7">
            <a:extLst>
              <a:ext uri="{FF2B5EF4-FFF2-40B4-BE49-F238E27FC236}">
                <a16:creationId xmlns:a16="http://schemas.microsoft.com/office/drawing/2014/main" id="{03347EB6-B301-4C50-A0AB-E63CB4E65F13}"/>
              </a:ext>
            </a:extLst>
          </p:cNvPr>
          <p:cNvSpPr/>
          <p:nvPr/>
        </p:nvSpPr>
        <p:spPr>
          <a:xfrm>
            <a:off x="1718187" y="4847303"/>
            <a:ext cx="1150374" cy="132735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D196C1-B734-4D6A-AB1E-1310373DE175}"/>
              </a:ext>
            </a:extLst>
          </p:cNvPr>
          <p:cNvSpPr/>
          <p:nvPr/>
        </p:nvSpPr>
        <p:spPr>
          <a:xfrm>
            <a:off x="7393859" y="3460955"/>
            <a:ext cx="1622322" cy="1386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Frontend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AB5644A-9076-46C5-B11C-E62824E80FCD}"/>
              </a:ext>
            </a:extLst>
          </p:cNvPr>
          <p:cNvCxnSpPr>
            <a:stCxn id="4" idx="3"/>
            <a:endCxn id="9" idx="1"/>
          </p:cNvCxnSpPr>
          <p:nvPr/>
        </p:nvCxnSpPr>
        <p:spPr>
          <a:xfrm>
            <a:off x="5388078" y="2787446"/>
            <a:ext cx="2005781" cy="1366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9977AC9-2808-4025-B8DF-68A4D354E392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5388077" y="4154129"/>
            <a:ext cx="2005782" cy="64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3F87A6E-5BFA-43D4-84E6-6288B5EECCB7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5388077" y="4154129"/>
            <a:ext cx="2005782" cy="1356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09C5884-E2C3-436A-B03A-7F78CBFB2AE9}"/>
              </a:ext>
            </a:extLst>
          </p:cNvPr>
          <p:cNvCxnSpPr>
            <a:stCxn id="8" idx="4"/>
            <a:endCxn id="6" idx="1"/>
          </p:cNvCxnSpPr>
          <p:nvPr/>
        </p:nvCxnSpPr>
        <p:spPr>
          <a:xfrm>
            <a:off x="2868561" y="5510981"/>
            <a:ext cx="95618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loud 17">
            <a:extLst>
              <a:ext uri="{FF2B5EF4-FFF2-40B4-BE49-F238E27FC236}">
                <a16:creationId xmlns:a16="http://schemas.microsoft.com/office/drawing/2014/main" id="{94D257C2-CD71-4F8C-AB84-9885A373970F}"/>
              </a:ext>
            </a:extLst>
          </p:cNvPr>
          <p:cNvSpPr/>
          <p:nvPr/>
        </p:nvSpPr>
        <p:spPr>
          <a:xfrm>
            <a:off x="1452715" y="2187448"/>
            <a:ext cx="1681317" cy="122903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E7CEB59-3EA7-490F-B17B-95B83F505FE3}"/>
              </a:ext>
            </a:extLst>
          </p:cNvPr>
          <p:cNvCxnSpPr>
            <a:stCxn id="18" idx="0"/>
            <a:endCxn id="4" idx="1"/>
          </p:cNvCxnSpPr>
          <p:nvPr/>
        </p:nvCxnSpPr>
        <p:spPr>
          <a:xfrm flipV="1">
            <a:off x="3132631" y="2787446"/>
            <a:ext cx="692118" cy="14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40788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DC688-0BE0-4183-9B04-C7B85B33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15D31-0954-4F60-A579-FFAF3817D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Scalable</a:t>
            </a:r>
          </a:p>
          <a:p>
            <a:pPr marL="0" indent="0">
              <a:buNone/>
            </a:pPr>
            <a:r>
              <a:rPr lang="en-US" dirty="0"/>
              <a:t>Maintainable</a:t>
            </a:r>
          </a:p>
          <a:p>
            <a:pPr marL="0" indent="0">
              <a:buNone/>
            </a:pPr>
            <a:r>
              <a:rPr lang="en-US" dirty="0"/>
              <a:t>Reusable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402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8438B-995A-4239-81D2-15B8587D0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8C80A-C4FA-4C5F-9D67-809112EC2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Speed</a:t>
            </a:r>
          </a:p>
          <a:p>
            <a:pPr marL="0" indent="0">
              <a:buNone/>
            </a:pPr>
            <a:r>
              <a:rPr lang="en-US" dirty="0"/>
              <a:t>Scoping is hard</a:t>
            </a:r>
          </a:p>
          <a:p>
            <a:pPr marL="0" indent="0">
              <a:buNone/>
            </a:pPr>
            <a:r>
              <a:rPr lang="en-US" dirty="0"/>
              <a:t>More deployments</a:t>
            </a:r>
          </a:p>
        </p:txBody>
      </p:sp>
    </p:spTree>
    <p:extLst>
      <p:ext uri="{BB962C8B-B14F-4D97-AF65-F5344CB8AC3E}">
        <p14:creationId xmlns:p14="http://schemas.microsoft.com/office/powerpoint/2010/main" val="9156651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4273C-4392-4712-AE5A-07EDFFC22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460AA-18D1-4990-AC2D-0C2ACCC90B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CFA092-F8CA-480D-B3B6-AA92858CB0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Not this</a:t>
            </a:r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43F19674-FD26-4708-8E03-1D23FD59E524}"/>
              </a:ext>
            </a:extLst>
          </p:cNvPr>
          <p:cNvSpPr/>
          <p:nvPr/>
        </p:nvSpPr>
        <p:spPr>
          <a:xfrm>
            <a:off x="839788" y="2841523"/>
            <a:ext cx="703877" cy="9242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DADAB7-D0B6-411F-98DD-07921BF2C97E}"/>
              </a:ext>
            </a:extLst>
          </p:cNvPr>
          <p:cNvSpPr/>
          <p:nvPr/>
        </p:nvSpPr>
        <p:spPr>
          <a:xfrm>
            <a:off x="810292" y="4188542"/>
            <a:ext cx="762870" cy="8750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ylinder 8">
            <a:extLst>
              <a:ext uri="{FF2B5EF4-FFF2-40B4-BE49-F238E27FC236}">
                <a16:creationId xmlns:a16="http://schemas.microsoft.com/office/drawing/2014/main" id="{46177F09-06CD-4C57-BED7-6EFDA96A672E}"/>
              </a:ext>
            </a:extLst>
          </p:cNvPr>
          <p:cNvSpPr/>
          <p:nvPr/>
        </p:nvSpPr>
        <p:spPr>
          <a:xfrm>
            <a:off x="2094271" y="2841523"/>
            <a:ext cx="698090" cy="9242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521FE0-3372-4996-BA1B-CCC7A78FB6F6}"/>
              </a:ext>
            </a:extLst>
          </p:cNvPr>
          <p:cNvSpPr/>
          <p:nvPr/>
        </p:nvSpPr>
        <p:spPr>
          <a:xfrm>
            <a:off x="2061881" y="4188541"/>
            <a:ext cx="762870" cy="8750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ylinder 10">
            <a:extLst>
              <a:ext uri="{FF2B5EF4-FFF2-40B4-BE49-F238E27FC236}">
                <a16:creationId xmlns:a16="http://schemas.microsoft.com/office/drawing/2014/main" id="{25320631-8BC2-4EE6-87E3-3EC0F4149A35}"/>
              </a:ext>
            </a:extLst>
          </p:cNvPr>
          <p:cNvSpPr/>
          <p:nvPr/>
        </p:nvSpPr>
        <p:spPr>
          <a:xfrm>
            <a:off x="3283974" y="2841522"/>
            <a:ext cx="703877" cy="9242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C78191-0E14-4954-B39F-CD87AF0F1698}"/>
              </a:ext>
            </a:extLst>
          </p:cNvPr>
          <p:cNvSpPr/>
          <p:nvPr/>
        </p:nvSpPr>
        <p:spPr>
          <a:xfrm>
            <a:off x="3254478" y="4188541"/>
            <a:ext cx="762870" cy="8750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8A48731-73AA-465E-AB1B-3F1FFA8B3AE7}"/>
              </a:ext>
            </a:extLst>
          </p:cNvPr>
          <p:cNvCxnSpPr>
            <a:stCxn id="11" idx="3"/>
            <a:endCxn id="12" idx="0"/>
          </p:cNvCxnSpPr>
          <p:nvPr/>
        </p:nvCxnSpPr>
        <p:spPr>
          <a:xfrm>
            <a:off x="3635913" y="3765754"/>
            <a:ext cx="0" cy="4227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6704A8-9524-43D7-A824-3D2FCE91ECB7}"/>
              </a:ext>
            </a:extLst>
          </p:cNvPr>
          <p:cNvCxnSpPr>
            <a:stCxn id="9" idx="3"/>
            <a:endCxn id="10" idx="0"/>
          </p:cNvCxnSpPr>
          <p:nvPr/>
        </p:nvCxnSpPr>
        <p:spPr>
          <a:xfrm>
            <a:off x="2443316" y="3765755"/>
            <a:ext cx="0" cy="422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D5C0E9D-8D71-410C-A28B-FBE0850E3CA6}"/>
              </a:ext>
            </a:extLst>
          </p:cNvPr>
          <p:cNvCxnSpPr>
            <a:stCxn id="7" idx="3"/>
            <a:endCxn id="8" idx="0"/>
          </p:cNvCxnSpPr>
          <p:nvPr/>
        </p:nvCxnSpPr>
        <p:spPr>
          <a:xfrm>
            <a:off x="1191727" y="3765755"/>
            <a:ext cx="0" cy="4227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ylinder 18">
            <a:extLst>
              <a:ext uri="{FF2B5EF4-FFF2-40B4-BE49-F238E27FC236}">
                <a16:creationId xmlns:a16="http://schemas.microsoft.com/office/drawing/2014/main" id="{66D706F2-8269-4053-B6B6-89E800191118}"/>
              </a:ext>
            </a:extLst>
          </p:cNvPr>
          <p:cNvSpPr/>
          <p:nvPr/>
        </p:nvSpPr>
        <p:spPr>
          <a:xfrm>
            <a:off x="6022258" y="3087324"/>
            <a:ext cx="678425" cy="89473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E06FB0D-EE99-41B8-BA39-F7316FA4BCFC}"/>
              </a:ext>
            </a:extLst>
          </p:cNvPr>
          <p:cNvSpPr/>
          <p:nvPr/>
        </p:nvSpPr>
        <p:spPr>
          <a:xfrm>
            <a:off x="7305368" y="3092244"/>
            <a:ext cx="757083" cy="8849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90E750D-53D3-4B2F-844F-C772187F48E7}"/>
              </a:ext>
            </a:extLst>
          </p:cNvPr>
          <p:cNvSpPr/>
          <p:nvPr/>
        </p:nvSpPr>
        <p:spPr>
          <a:xfrm>
            <a:off x="8667136" y="3092243"/>
            <a:ext cx="757083" cy="8849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AACCFE-32FA-4E49-BCB1-14917E6F9E5C}"/>
              </a:ext>
            </a:extLst>
          </p:cNvPr>
          <p:cNvSpPr/>
          <p:nvPr/>
        </p:nvSpPr>
        <p:spPr>
          <a:xfrm>
            <a:off x="10028904" y="3092244"/>
            <a:ext cx="757083" cy="8849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D768059-01B6-4A41-8E7D-04586969B4EC}"/>
              </a:ext>
            </a:extLst>
          </p:cNvPr>
          <p:cNvCxnSpPr>
            <a:stCxn id="19" idx="4"/>
            <a:endCxn id="20" idx="1"/>
          </p:cNvCxnSpPr>
          <p:nvPr/>
        </p:nvCxnSpPr>
        <p:spPr>
          <a:xfrm>
            <a:off x="6700683" y="3534692"/>
            <a:ext cx="604685" cy="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7F6D94D-BC68-45DF-BB92-8B7CA052B316}"/>
              </a:ext>
            </a:extLst>
          </p:cNvPr>
          <p:cNvCxnSpPr>
            <a:stCxn id="20" idx="3"/>
            <a:endCxn id="21" idx="1"/>
          </p:cNvCxnSpPr>
          <p:nvPr/>
        </p:nvCxnSpPr>
        <p:spPr>
          <a:xfrm flipV="1">
            <a:off x="8062451" y="3534695"/>
            <a:ext cx="60468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AEB995A-70F1-40DB-A542-C7D6FAEA938E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9424219" y="3534695"/>
            <a:ext cx="60468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28864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5F9D0-5A99-4227-8144-CC870A076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it Easy to Deploy</a:t>
            </a:r>
          </a:p>
        </p:txBody>
      </p:sp>
      <p:pic>
        <p:nvPicPr>
          <p:cNvPr id="4098" name="Picture 2" descr="Image result for docker logo">
            <a:extLst>
              <a:ext uri="{FF2B5EF4-FFF2-40B4-BE49-F238E27FC236}">
                <a16:creationId xmlns:a16="http://schemas.microsoft.com/office/drawing/2014/main" id="{06F6112D-C498-436E-BA81-4B7ED46CF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4845767" cy="4018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72745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42F86-816A-49D5-B2EB-772B13931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is Caring</a:t>
            </a:r>
          </a:p>
        </p:txBody>
      </p:sp>
      <p:pic>
        <p:nvPicPr>
          <p:cNvPr id="5124" name="Picture 4" descr="Image result for npm">
            <a:extLst>
              <a:ext uri="{FF2B5EF4-FFF2-40B4-BE49-F238E27FC236}">
                <a16:creationId xmlns:a16="http://schemas.microsoft.com/office/drawing/2014/main" id="{CC96696E-F33D-43CC-A777-5ED65E646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79458" y="2956704"/>
            <a:ext cx="4874342" cy="189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Image result for nuget">
            <a:extLst>
              <a:ext uri="{FF2B5EF4-FFF2-40B4-BE49-F238E27FC236}">
                <a16:creationId xmlns:a16="http://schemas.microsoft.com/office/drawing/2014/main" id="{EC44F7DC-F2E1-424E-B432-37DA93EC5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2956704"/>
            <a:ext cx="4229100" cy="128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92270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5D9AD-B6CB-45A8-BCB7-96D7B03BC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690" y="2783860"/>
            <a:ext cx="10515600" cy="13255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322328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4E9A62A0-9669-4EEC-ABFB-8A25AFB7E08B}"/>
              </a:ext>
            </a:extLst>
          </p:cNvPr>
          <p:cNvGrpSpPr/>
          <p:nvPr/>
        </p:nvGrpSpPr>
        <p:grpSpPr>
          <a:xfrm>
            <a:off x="3748519" y="860363"/>
            <a:ext cx="4694962" cy="5090797"/>
            <a:chOff x="2075277" y="1596235"/>
            <a:chExt cx="3534085" cy="3832046"/>
          </a:xfrm>
        </p:grpSpPr>
        <p:pic>
          <p:nvPicPr>
            <p:cNvPr id="16" name="Graphic 15" descr="Hammer">
              <a:extLst>
                <a:ext uri="{FF2B5EF4-FFF2-40B4-BE49-F238E27FC236}">
                  <a16:creationId xmlns:a16="http://schemas.microsoft.com/office/drawing/2014/main" id="{7B1A21DC-5568-4D2C-B3DD-09D60D4AE6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08373" y="1596235"/>
              <a:ext cx="657317" cy="657317"/>
            </a:xfrm>
            <a:prstGeom prst="rect">
              <a:avLst/>
            </a:prstGeom>
          </p:spPr>
        </p:pic>
        <p:pic>
          <p:nvPicPr>
            <p:cNvPr id="17" name="Graphic 16" descr="Tools">
              <a:extLst>
                <a:ext uri="{FF2B5EF4-FFF2-40B4-BE49-F238E27FC236}">
                  <a16:creationId xmlns:a16="http://schemas.microsoft.com/office/drawing/2014/main" id="{C2BC664F-0560-4C92-8210-D47C687E19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37538" y="1803500"/>
              <a:ext cx="657317" cy="657317"/>
            </a:xfrm>
            <a:prstGeom prst="rect">
              <a:avLst/>
            </a:prstGeom>
          </p:spPr>
        </p:pic>
        <p:pic>
          <p:nvPicPr>
            <p:cNvPr id="18" name="Graphic 17" descr="Flashlight">
              <a:extLst>
                <a:ext uri="{FF2B5EF4-FFF2-40B4-BE49-F238E27FC236}">
                  <a16:creationId xmlns:a16="http://schemas.microsoft.com/office/drawing/2014/main" id="{964D0E3A-04C8-4A5A-850D-86173074C2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103470" y="2098745"/>
              <a:ext cx="848575" cy="848575"/>
            </a:xfrm>
            <a:prstGeom prst="rect">
              <a:avLst/>
            </a:prstGeom>
          </p:spPr>
        </p:pic>
        <p:pic>
          <p:nvPicPr>
            <p:cNvPr id="19" name="Graphic 18" descr="Pocket knife">
              <a:extLst>
                <a:ext uri="{FF2B5EF4-FFF2-40B4-BE49-F238E27FC236}">
                  <a16:creationId xmlns:a16="http://schemas.microsoft.com/office/drawing/2014/main" id="{5BD8471E-CCA3-444F-B254-5A9CFB041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201510" y="3137558"/>
              <a:ext cx="657317" cy="657317"/>
            </a:xfrm>
            <a:prstGeom prst="rect">
              <a:avLst/>
            </a:prstGeom>
          </p:spPr>
        </p:pic>
        <p:pic>
          <p:nvPicPr>
            <p:cNvPr id="20" name="Graphic 19" descr="Saw">
              <a:extLst>
                <a:ext uri="{FF2B5EF4-FFF2-40B4-BE49-F238E27FC236}">
                  <a16:creationId xmlns:a16="http://schemas.microsoft.com/office/drawing/2014/main" id="{AC9A305D-75BC-46AE-8FD8-7A2CF6C81C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341026" y="4770964"/>
              <a:ext cx="657317" cy="657317"/>
            </a:xfrm>
            <a:prstGeom prst="rect">
              <a:avLst/>
            </a:prstGeom>
          </p:spPr>
        </p:pic>
        <p:pic>
          <p:nvPicPr>
            <p:cNvPr id="21" name="Graphic 20" descr="Mining Tools">
              <a:extLst>
                <a:ext uri="{FF2B5EF4-FFF2-40B4-BE49-F238E27FC236}">
                  <a16:creationId xmlns:a16="http://schemas.microsoft.com/office/drawing/2014/main" id="{E14B682F-3DAB-469C-995A-B4F88E8D50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2088555" y="2516461"/>
              <a:ext cx="812782" cy="812782"/>
            </a:xfrm>
            <a:prstGeom prst="rect">
              <a:avLst/>
            </a:prstGeom>
          </p:spPr>
        </p:pic>
        <p:pic>
          <p:nvPicPr>
            <p:cNvPr id="22" name="Graphic 21" descr="Crane">
              <a:extLst>
                <a:ext uri="{FF2B5EF4-FFF2-40B4-BE49-F238E27FC236}">
                  <a16:creationId xmlns:a16="http://schemas.microsoft.com/office/drawing/2014/main" id="{D9D9E6B7-0D03-420F-B09F-7D33B6C55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3189426" y="3673058"/>
              <a:ext cx="657317" cy="657317"/>
            </a:xfrm>
            <a:prstGeom prst="rect">
              <a:avLst/>
            </a:prstGeom>
          </p:spPr>
        </p:pic>
        <p:pic>
          <p:nvPicPr>
            <p:cNvPr id="23" name="Graphic 22" descr="Jack hammer">
              <a:extLst>
                <a:ext uri="{FF2B5EF4-FFF2-40B4-BE49-F238E27FC236}">
                  <a16:creationId xmlns:a16="http://schemas.microsoft.com/office/drawing/2014/main" id="{9BCF8A34-F567-4FA4-837D-98635D34E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2075277" y="3585977"/>
              <a:ext cx="657317" cy="657317"/>
            </a:xfrm>
            <a:prstGeom prst="rect">
              <a:avLst/>
            </a:prstGeom>
          </p:spPr>
        </p:pic>
        <p:pic>
          <p:nvPicPr>
            <p:cNvPr id="24" name="Graphic 23" descr="Fishing">
              <a:extLst>
                <a:ext uri="{FF2B5EF4-FFF2-40B4-BE49-F238E27FC236}">
                  <a16:creationId xmlns:a16="http://schemas.microsoft.com/office/drawing/2014/main" id="{A8714F78-BC87-4B68-9F83-B86744130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4952045" y="3404241"/>
              <a:ext cx="657317" cy="657317"/>
            </a:xfrm>
            <a:prstGeom prst="rect">
              <a:avLst/>
            </a:prstGeom>
          </p:spPr>
        </p:pic>
        <p:pic>
          <p:nvPicPr>
            <p:cNvPr id="25" name="Graphic 24" descr="Bug spray">
              <a:extLst>
                <a:ext uri="{FF2B5EF4-FFF2-40B4-BE49-F238E27FC236}">
                  <a16:creationId xmlns:a16="http://schemas.microsoft.com/office/drawing/2014/main" id="{6FFB3C78-AC73-474F-9CCA-5AF1652FCE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2587056" y="4243294"/>
              <a:ext cx="657317" cy="657317"/>
            </a:xfrm>
            <a:prstGeom prst="rect">
              <a:avLst/>
            </a:prstGeom>
          </p:spPr>
        </p:pic>
        <p:pic>
          <p:nvPicPr>
            <p:cNvPr id="26" name="Graphic 25" descr="Laptop">
              <a:extLst>
                <a:ext uri="{FF2B5EF4-FFF2-40B4-BE49-F238E27FC236}">
                  <a16:creationId xmlns:a16="http://schemas.microsoft.com/office/drawing/2014/main" id="{66B1F31A-D807-49F9-A7A8-26ACAD1B4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3048885" y="2516461"/>
              <a:ext cx="1088147" cy="1088147"/>
            </a:xfrm>
            <a:prstGeom prst="rect">
              <a:avLst/>
            </a:prstGeom>
          </p:spPr>
        </p:pic>
        <p:pic>
          <p:nvPicPr>
            <p:cNvPr id="27" name="Graphic 26" descr="Smart Phone">
              <a:extLst>
                <a:ext uri="{FF2B5EF4-FFF2-40B4-BE49-F238E27FC236}">
                  <a16:creationId xmlns:a16="http://schemas.microsoft.com/office/drawing/2014/main" id="{F6BCB6E8-CB0F-493E-A172-60F3B78D34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4094997" y="4006554"/>
              <a:ext cx="657317" cy="6573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79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1DF76D9-97AE-4052-ABBD-C2A636E3F4AC}"/>
              </a:ext>
            </a:extLst>
          </p:cNvPr>
          <p:cNvGrpSpPr/>
          <p:nvPr/>
        </p:nvGrpSpPr>
        <p:grpSpPr>
          <a:xfrm>
            <a:off x="3367088" y="486020"/>
            <a:ext cx="5457825" cy="5793068"/>
            <a:chOff x="2414588" y="486020"/>
            <a:chExt cx="5457825" cy="5793068"/>
          </a:xfrm>
        </p:grpSpPr>
        <p:pic>
          <p:nvPicPr>
            <p:cNvPr id="4" name="Graphic 3" descr="Comet">
              <a:extLst>
                <a:ext uri="{FF2B5EF4-FFF2-40B4-BE49-F238E27FC236}">
                  <a16:creationId xmlns:a16="http://schemas.microsoft.com/office/drawing/2014/main" id="{CECF0DBD-CADE-4E19-BD8F-28849BB78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2414588" y="486020"/>
              <a:ext cx="2781362" cy="2781362"/>
            </a:xfrm>
            <a:prstGeom prst="rect">
              <a:avLst/>
            </a:prstGeom>
          </p:spPr>
        </p:pic>
        <p:pic>
          <p:nvPicPr>
            <p:cNvPr id="5" name="Graphic 4" descr="Walk">
              <a:extLst>
                <a:ext uri="{FF2B5EF4-FFF2-40B4-BE49-F238E27FC236}">
                  <a16:creationId xmlns:a16="http://schemas.microsoft.com/office/drawing/2014/main" id="{77496757-546B-48E2-B185-0A0F071EE9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586367" y="2993042"/>
              <a:ext cx="3286046" cy="32860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5905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F003F-ECA8-46DB-95BF-5F766B9C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Choice Overload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C64720E-18AE-43F8-A404-F181885727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316820"/>
              </p:ext>
            </p:extLst>
          </p:nvPr>
        </p:nvGraphicFramePr>
        <p:xfrm>
          <a:off x="838200" y="1573848"/>
          <a:ext cx="10397490" cy="4829693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3479992">
                  <a:extLst>
                    <a:ext uri="{9D8B030D-6E8A-4147-A177-3AD203B41FA5}">
                      <a16:colId xmlns:a16="http://schemas.microsoft.com/office/drawing/2014/main" val="3753398473"/>
                    </a:ext>
                  </a:extLst>
                </a:gridCol>
                <a:gridCol w="6917498">
                  <a:extLst>
                    <a:ext uri="{9D8B030D-6E8A-4147-A177-3AD203B41FA5}">
                      <a16:colId xmlns:a16="http://schemas.microsoft.com/office/drawing/2014/main" val="52140935"/>
                    </a:ext>
                  </a:extLst>
                </a:gridCol>
              </a:tblGrid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Choice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4785287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Frontend 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SPA, MVC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745677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SPA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React, Vue.js, Angular, Ember, </a:t>
                      </a:r>
                      <a:r>
                        <a:rPr lang="en-US" dirty="0" err="1"/>
                        <a:t>etc</a:t>
                      </a: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863716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Frontend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jQuery, React, Vue.js, vanilla JS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374244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CSS Preprocessor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SASS, LESS, plain CSS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638185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JS build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Gulp, </a:t>
                      </a:r>
                      <a:r>
                        <a:rPr lang="en-US" dirty="0" err="1"/>
                        <a:t>Webpack</a:t>
                      </a:r>
                      <a:r>
                        <a:rPr lang="en-US" dirty="0"/>
                        <a:t>, System.js, ASP.NET Bundling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853510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Frontend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ES6 (Babel), TypeScript, Flow, plain </a:t>
                      </a:r>
                      <a:r>
                        <a:rPr lang="en-US" dirty="0" err="1"/>
                        <a:t>ol</a:t>
                      </a:r>
                      <a:r>
                        <a:rPr lang="en-US" dirty="0"/>
                        <a:t> JavaScript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576275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Backend Platform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Node.js, ASP.NET Core, ASP.NET full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079787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Backend 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Serverless</a:t>
                      </a:r>
                      <a:r>
                        <a:rPr lang="en-US" dirty="0"/>
                        <a:t>, Monolith, Microservices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6394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Data storage paradigm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NoSQL,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955990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Mongo, SQL Server, Postgres, MySQL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775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4787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F003F-ECA8-46DB-95BF-5F766B9C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Choice Overload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C64720E-18AE-43F8-A404-F181885727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253157"/>
              </p:ext>
            </p:extLst>
          </p:nvPr>
        </p:nvGraphicFramePr>
        <p:xfrm>
          <a:off x="838200" y="1573848"/>
          <a:ext cx="10397490" cy="4829693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3479992">
                  <a:extLst>
                    <a:ext uri="{9D8B030D-6E8A-4147-A177-3AD203B41FA5}">
                      <a16:colId xmlns:a16="http://schemas.microsoft.com/office/drawing/2014/main" val="3753398473"/>
                    </a:ext>
                  </a:extLst>
                </a:gridCol>
                <a:gridCol w="6917498">
                  <a:extLst>
                    <a:ext uri="{9D8B030D-6E8A-4147-A177-3AD203B41FA5}">
                      <a16:colId xmlns:a16="http://schemas.microsoft.com/office/drawing/2014/main" val="52140935"/>
                    </a:ext>
                  </a:extLst>
                </a:gridCol>
              </a:tblGrid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Choice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4785287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Frontend 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SPA</a:t>
                      </a:r>
                      <a:r>
                        <a:rPr lang="en-US" dirty="0"/>
                        <a:t>, </a:t>
                      </a:r>
                      <a:r>
                        <a:rPr lang="en-US" strike="sngStrike" dirty="0"/>
                        <a:t>MVC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745677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SPA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React, Vue.js,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Angular</a:t>
                      </a:r>
                      <a:r>
                        <a:rPr lang="en-US" strike="sngStrike" dirty="0"/>
                        <a:t>, Ember, </a:t>
                      </a:r>
                      <a:r>
                        <a:rPr lang="en-US" strike="sngStrike" dirty="0" err="1"/>
                        <a:t>etc</a:t>
                      </a:r>
                      <a:r>
                        <a:rPr lang="en-US" strike="sngStrike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863716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strike="sngStrike" dirty="0"/>
                        <a:t>Frontend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jQuery, React, Vue.js, vanilla JS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374244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strike="sngStrike" dirty="0"/>
                        <a:t>CSS Preprocessor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SASS, LESS, plain CSS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638185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strike="sngStrike" dirty="0"/>
                        <a:t>JS build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Gulp, </a:t>
                      </a:r>
                      <a:r>
                        <a:rPr lang="en-US" strike="sngStrike" dirty="0" err="1"/>
                        <a:t>Webpack</a:t>
                      </a:r>
                      <a:r>
                        <a:rPr lang="en-US" strike="sngStrike" dirty="0"/>
                        <a:t>, System.js, ASP.NET Bundling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853510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Frontend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ES6 (Babel),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TypeScript</a:t>
                      </a:r>
                      <a:r>
                        <a:rPr lang="en-US" dirty="0"/>
                        <a:t>, </a:t>
                      </a:r>
                      <a:r>
                        <a:rPr lang="en-US" strike="sngStrike" dirty="0"/>
                        <a:t>Flow, plain </a:t>
                      </a:r>
                      <a:r>
                        <a:rPr lang="en-US" strike="sngStrike" dirty="0" err="1"/>
                        <a:t>ol</a:t>
                      </a:r>
                      <a:r>
                        <a:rPr lang="en-US" strike="sngStrike" dirty="0"/>
                        <a:t> JavaScript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576275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/>
                        <a:t>Backend Platform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Node.js,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ASP.NET Core</a:t>
                      </a:r>
                      <a:r>
                        <a:rPr lang="en-US" dirty="0"/>
                        <a:t>, </a:t>
                      </a:r>
                      <a:r>
                        <a:rPr lang="en-US" strike="sngStrike" dirty="0"/>
                        <a:t>ASP.NET full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079787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Backend 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highlight>
                            <a:srgbClr val="FFFF00"/>
                          </a:highlight>
                        </a:rPr>
                        <a:t>Serverless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, Monolith, Microservices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6394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strike="sngStrike" dirty="0"/>
                        <a:t>Data storage paradigm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NoSQL,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955990"/>
                  </a:ext>
                </a:extLst>
              </a:tr>
              <a:tr h="439063">
                <a:tc>
                  <a:txBody>
                    <a:bodyPr/>
                    <a:lstStyle/>
                    <a:p>
                      <a:r>
                        <a:rPr lang="en-US" strike="sngStrike" dirty="0"/>
                        <a:t>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Mongo, SQL Server, Postgres, MySQL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775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8425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30D1C-2B34-459D-BB31-08C0921B7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0793D4-64D5-4C6A-B2D0-9C192CCC97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2226" y="2650876"/>
            <a:ext cx="2917723" cy="28549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1F7BCA-71A4-43A0-88B5-F1E0F098C92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1970" y="2254589"/>
            <a:ext cx="2923748" cy="32512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BA0263-6494-4E88-8C4C-35BB90CB7F2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7740" y="2993663"/>
            <a:ext cx="2923748" cy="25121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921D6D-FC20-4628-9603-36FC361FF586}"/>
              </a:ext>
            </a:extLst>
          </p:cNvPr>
          <p:cNvSpPr txBox="1"/>
          <p:nvPr/>
        </p:nvSpPr>
        <p:spPr>
          <a:xfrm>
            <a:off x="602226" y="5604388"/>
            <a:ext cx="29177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Monolithic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612467-597A-41B1-BC0C-B58B75DF2161}"/>
              </a:ext>
            </a:extLst>
          </p:cNvPr>
          <p:cNvSpPr txBox="1"/>
          <p:nvPr/>
        </p:nvSpPr>
        <p:spPr>
          <a:xfrm>
            <a:off x="4631970" y="5604388"/>
            <a:ext cx="29177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Serverless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C4CCA2-12A7-4EDD-B426-8D4463BC6BEB}"/>
              </a:ext>
            </a:extLst>
          </p:cNvPr>
          <p:cNvSpPr txBox="1"/>
          <p:nvPr/>
        </p:nvSpPr>
        <p:spPr>
          <a:xfrm>
            <a:off x="8673765" y="5594557"/>
            <a:ext cx="29177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Microservice</a:t>
            </a:r>
          </a:p>
        </p:txBody>
      </p:sp>
    </p:spTree>
    <p:extLst>
      <p:ext uri="{BB962C8B-B14F-4D97-AF65-F5344CB8AC3E}">
        <p14:creationId xmlns:p14="http://schemas.microsoft.com/office/powerpoint/2010/main" val="663377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88973-B231-4DA5-85A9-F3FA8491A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BAB31-0A72-4EDC-B799-7B20C23718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Yet Another JavaScript Framework</a:t>
            </a:r>
          </a:p>
        </p:txBody>
      </p:sp>
    </p:spTree>
    <p:extLst>
      <p:ext uri="{BB962C8B-B14F-4D97-AF65-F5344CB8AC3E}">
        <p14:creationId xmlns:p14="http://schemas.microsoft.com/office/powerpoint/2010/main" val="256125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1085B-B684-4195-A2CC-2A11A8BB3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50C20-A2C8-4942-BF3D-A5FB156393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604393" cy="823912"/>
          </a:xfrm>
        </p:spPr>
        <p:txBody>
          <a:bodyPr/>
          <a:lstStyle/>
          <a:p>
            <a:r>
              <a:rPr lang="en-US" dirty="0"/>
              <a:t>React.js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F669CD-5199-43F1-AEFC-08DE90E56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604393" cy="36845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Popular</a:t>
            </a:r>
          </a:p>
          <a:p>
            <a:pPr marL="0" indent="0">
              <a:buNone/>
            </a:pPr>
            <a:r>
              <a:rPr lang="en-US" dirty="0"/>
              <a:t>Choice Fatigue</a:t>
            </a:r>
          </a:p>
          <a:p>
            <a:pPr marL="0" indent="0">
              <a:buNone/>
            </a:pPr>
            <a:r>
              <a:rPr lang="en-US" dirty="0"/>
              <a:t>Sketchy Licensing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1C37E2-CF77-435C-B24F-32D94100F0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44181" y="1681163"/>
            <a:ext cx="3470787" cy="823912"/>
          </a:xfrm>
        </p:spPr>
        <p:txBody>
          <a:bodyPr/>
          <a:lstStyle/>
          <a:p>
            <a:r>
              <a:rPr lang="en-US" dirty="0"/>
              <a:t>Vue.js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7534D5-7C0A-4387-95C8-1EF4E94DB7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44181" y="2505075"/>
            <a:ext cx="3470787" cy="36845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Easy to Learn</a:t>
            </a:r>
          </a:p>
          <a:p>
            <a:pPr marL="0" indent="0">
              <a:buNone/>
            </a:pPr>
            <a:r>
              <a:rPr lang="en-US" dirty="0"/>
              <a:t>Lightweight</a:t>
            </a:r>
          </a:p>
          <a:p>
            <a:pPr marL="0" indent="0">
              <a:buNone/>
            </a:pPr>
            <a:r>
              <a:rPr lang="en-US" dirty="0"/>
              <a:t>Choice Fatigue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C5633EB-A681-4D72-A0B7-5D1E9E56B440}"/>
              </a:ext>
            </a:extLst>
          </p:cNvPr>
          <p:cNvSpPr txBox="1">
            <a:spLocks/>
          </p:cNvSpPr>
          <p:nvPr/>
        </p:nvSpPr>
        <p:spPr>
          <a:xfrm>
            <a:off x="7914968" y="1681163"/>
            <a:ext cx="3470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Ember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03DC3F56-5574-4313-990E-E80401598127}"/>
              </a:ext>
            </a:extLst>
          </p:cNvPr>
          <p:cNvSpPr txBox="1">
            <a:spLocks/>
          </p:cNvSpPr>
          <p:nvPr/>
        </p:nvSpPr>
        <p:spPr>
          <a:xfrm>
            <a:off x="7914968" y="2505075"/>
            <a:ext cx="3470787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Opinionated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Pokey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Longevity</a:t>
            </a:r>
          </a:p>
        </p:txBody>
      </p:sp>
    </p:spTree>
    <p:extLst>
      <p:ext uri="{BB962C8B-B14F-4D97-AF65-F5344CB8AC3E}">
        <p14:creationId xmlns:p14="http://schemas.microsoft.com/office/powerpoint/2010/main" val="172840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4">
      <a:majorFont>
        <a:latin typeface="Roboto"/>
        <a:ea typeface=""/>
        <a:cs typeface=""/>
      </a:majorFont>
      <a:minorFont>
        <a:latin typeface="Rob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5834</TotalTime>
  <Words>828</Words>
  <Application>Microsoft Office PowerPoint</Application>
  <PresentationFormat>Widescreen</PresentationFormat>
  <Paragraphs>206</Paragraphs>
  <Slides>29</Slides>
  <Notes>16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Roboto</vt:lpstr>
      <vt:lpstr>Robto</vt:lpstr>
      <vt:lpstr>Office Theme</vt:lpstr>
      <vt:lpstr>WEB APPLICATION ARCHITECTURE PATTERNS</vt:lpstr>
      <vt:lpstr>PowerPoint Presentation</vt:lpstr>
      <vt:lpstr>PowerPoint Presentation</vt:lpstr>
      <vt:lpstr>PowerPoint Presentation</vt:lpstr>
      <vt:lpstr>Choice Overload</vt:lpstr>
      <vt:lpstr>Choice Overload</vt:lpstr>
      <vt:lpstr>Roadmap</vt:lpstr>
      <vt:lpstr>Angular</vt:lpstr>
      <vt:lpstr>Alternatives</vt:lpstr>
      <vt:lpstr>Architecture Overview</vt:lpstr>
      <vt:lpstr>Monolith Web Apps</vt:lpstr>
      <vt:lpstr>PowerPoint Presentation</vt:lpstr>
      <vt:lpstr>Why?</vt:lpstr>
      <vt:lpstr>Why not?</vt:lpstr>
      <vt:lpstr>Demo</vt:lpstr>
      <vt:lpstr>Serverless</vt:lpstr>
      <vt:lpstr>PowerPoint Presentation</vt:lpstr>
      <vt:lpstr>FAAS Providers</vt:lpstr>
      <vt:lpstr>JAM Stack</vt:lpstr>
      <vt:lpstr>Why?</vt:lpstr>
      <vt:lpstr>Why Not?</vt:lpstr>
      <vt:lpstr>Microservice</vt:lpstr>
      <vt:lpstr>Microservice Architecture</vt:lpstr>
      <vt:lpstr>Why?</vt:lpstr>
      <vt:lpstr>Why not?</vt:lpstr>
      <vt:lpstr>Scoping</vt:lpstr>
      <vt:lpstr>Make it Easy to Deploy</vt:lpstr>
      <vt:lpstr>Sharing is Caring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67</cp:revision>
  <dcterms:created xsi:type="dcterms:W3CDTF">2017-09-19T03:33:54Z</dcterms:created>
  <dcterms:modified xsi:type="dcterms:W3CDTF">2017-11-10T05:55:39Z</dcterms:modified>
</cp:coreProperties>
</file>

<file path=docProps/thumbnail.jpeg>
</file>